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FF33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20/10/64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5" name="วงรี 4"/>
          <p:cNvSpPr/>
          <p:nvPr/>
        </p:nvSpPr>
        <p:spPr>
          <a:xfrm>
            <a:off x="323528" y="1268760"/>
            <a:ext cx="8424936" cy="3528392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ประชาสัมพันธ์</a:t>
            </a:r>
          </a:p>
          <a:p>
            <a:pPr algn="ctr"/>
            <a:r>
              <a:rPr lang="th-TH" sz="8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ภาษีที่ดินและสิ่งปลูกสร้าง</a:t>
            </a:r>
            <a:endParaRPr lang="th-TH" sz="8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Mali Grade 6" pitchFamily="2" charset="-34"/>
              <a:cs typeface="TH Mali Grade 6" pitchFamily="2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spc="50" dirty="0" smtClean="0">
              <a:ln w="12700" cmpd="sng">
                <a:solidFill>
                  <a:srgbClr val="00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1800" spc="50" dirty="0" smtClean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ขั้นตอน</a:t>
            </a:r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สำหรับผู้เสียภาษีที่ดินและสิ่งปลูกสร้าง</a:t>
            </a:r>
          </a:p>
          <a:p>
            <a:pPr algn="ctr"/>
            <a:endParaRPr lang="th-TH" sz="1800" spc="50" dirty="0">
              <a:ln w="12700" cmpd="sng">
                <a:solidFill>
                  <a:srgbClr val="00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1. ตรวจสอบบัญชีรายการที่ดินและสิ่งปลูกสร้าง ได้แก่ ประเภท, ขนาด และการใช้ประโยชน์ และยื่นแก้ไขท้องถิ่นได้ทันทีหากข้อมูลไม่ถูกต้อง</a:t>
            </a: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2. ตรวจสอบแบบแจ้งการประเมินภาษีที่ดินและสิ่งปลูกสร้าง ได้แก่ ประเภท, ขนาด, ราคาประเมิน, อัตราภาษี, การใช้ประโยชน์ และค่าภาษี หากประเมินไม่ถูกต้อง ต้องยื่นคัดค้านและอุทธรณ์</a:t>
            </a: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3. ชำระภาษีที่ดินและสิ่งปลูกสร้างภายในระยะเวลาที่กำหนด </a:t>
            </a:r>
          </a:p>
          <a:p>
            <a:pPr algn="ctr"/>
            <a:endParaRPr lang="th-TH" sz="1800" spc="50" dirty="0">
              <a:ln w="12700" cmpd="sng">
                <a:solidFill>
                  <a:srgbClr val="00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ภาษีที่ดินและสิ่งปลูกสร้าง จ่ายออนไลน์ได้ไหม</a:t>
            </a: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เมื่อคุณได้แบบประเมิน </a:t>
            </a:r>
            <a:r>
              <a:rPr lang="th-TH" sz="1800" spc="50" dirty="0" err="1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ภ.ด.ส</a:t>
            </a:r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. 10 แล้ว หากไม่ได้คัดค้านค่าใช้จ่าย ก็เข้าสู่กระบวนการชำระภาษีตามเอกสารที่ได้มา โดยสามารถชำระได้ 4 ช่องทาง รวมการจ่ายออนไลน์ผ่าน</a:t>
            </a:r>
            <a:r>
              <a:rPr lang="th-TH" sz="1800" spc="50" dirty="0" err="1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แอป</a:t>
            </a:r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ธนาคาร วิธีการชำระภาษีที่ดินและสิ่งปลูกสร้าง มีดังนี้</a:t>
            </a:r>
          </a:p>
          <a:p>
            <a:pPr algn="ctr"/>
            <a:endParaRPr lang="th-TH" sz="1800" spc="50" dirty="0">
              <a:ln w="12700" cmpd="sng">
                <a:solidFill>
                  <a:srgbClr val="00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1. กรุงเทพมหานครชำระที่สำนักงานเขต และต่างจังหวัดชำระที่หน่วยงานที่ระบุตามจดหมายแจ้งภาษีที่ดินและสิ่งปลูกสร้างที่ท่านได้รับ</a:t>
            </a: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2. เคาน์เตอร์ธนาคารกรุงไทย ทุกสาขา</a:t>
            </a: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3. </a:t>
            </a:r>
            <a:r>
              <a:rPr lang="en-US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Internet Banking </a:t>
            </a:r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ทุกธนาคาร</a:t>
            </a: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4. </a:t>
            </a:r>
            <a:r>
              <a:rPr lang="en-US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Mobile Banking </a:t>
            </a:r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ทุกธนาคาร</a:t>
            </a:r>
          </a:p>
          <a:p>
            <a:pPr algn="ctr"/>
            <a:endParaRPr lang="th-TH" sz="1800" spc="50" dirty="0">
              <a:ln w="12700" cmpd="sng">
                <a:solidFill>
                  <a:srgbClr val="00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1800" spc="5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Mali Grade 6" pitchFamily="2" charset="-34"/>
                <a:cs typeface="TH Mali Grade 6" pitchFamily="2" charset="-34"/>
              </a:rPr>
              <a:t>หากชำระภาษีเกินระยะเวลาที่กำหนดในหนังสือแจ้งเตือน ก็ยังชำระได้แต่ต้องเสียเบี้ยปรับ เพราะฉะนั้นหากได้รับหนังสือแจ้งเตือนเสียภาษีต้องรีบตรวจสอบข้อมูลให้ถูกต้อง หากไม่ถูกต้องต้องนำหนังสือไปแจ้งคัดค้าน เพื่อจะได้ชำระภาษีได้ครบถ้วน ไม่ถูกปรับในภายหลัง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91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3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แผนผังลําดับงาน: กระบวนการที่กำหนดไว้ล่วงหน้า 5"/>
          <p:cNvSpPr/>
          <p:nvPr/>
        </p:nvSpPr>
        <p:spPr>
          <a:xfrm>
            <a:off x="863588" y="5589240"/>
            <a:ext cx="7416824" cy="936104"/>
          </a:xfrm>
          <a:prstGeom prst="flowChartPredefined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จัดทำโดย  ฝ่าย</a:t>
            </a:r>
            <a:r>
              <a:rPr lang="th-TH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จัดเก็บและพัฒนารายได้ </a:t>
            </a:r>
            <a:r>
              <a:rPr lang="th-TH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กองคลัง</a:t>
            </a:r>
          </a:p>
          <a:p>
            <a:pPr algn="ctr"/>
            <a:r>
              <a:rPr lang="th-TH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องค์การบริหารส่วนตำบลนครชุม โทร.055-009808</a:t>
            </a:r>
            <a:endParaRPr lang="th-TH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6315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9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th-TH" sz="4400" b="1" cap="all" dirty="0">
                <a:ln w="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H Mali Grade 6" pitchFamily="2" charset="-34"/>
                <a:cs typeface="TH Mali Grade 6" pitchFamily="2" charset="-34"/>
              </a:rPr>
              <a:t>ภาษีที่ดินและสิ่งปลูกสร้างคืออะไร ทำไมต้องจ่าย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94760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“ภาษีที่ดินและสิ่งปลูกสร้าง” คืออัตราการเก็บภาษีจากการเข้าทำประโยชน์บนที่ดิน เพื่อกระตุ้นให้เกิดการใช้ประโยชน์ในที่ดิน และปรับปรุงปัญหาการจัดเก็บภาษีที่ดินในท้องถิ่นให้มีความทันสมัย โดยมีผลบังคับตั้งแต่ 13 มีนาคม 2562 และเริ่มจัดเก็บภาษีที่ดินและสิ่งปลูกสร้างตั้งแต่ 1 มกราคม 2563 เป็นครั้งแรก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84571"/>
            <a:ext cx="1773921" cy="16847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ทำไมต้องจัดเก็บ “ภาษีที่ดินและสิ่งปลูกสร้าง”</a:t>
            </a:r>
          </a:p>
          <a:p>
            <a:pPr algn="ctr"/>
            <a:endParaRPr lang="th-TH" dirty="0">
              <a:solidFill>
                <a:srgbClr val="0000FF"/>
              </a:solidFill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เนื่องจากภาษีบำรุงท้องที่ ภาษีโรงเรือน และที่ดิน มีสภาพปัญหาที่สั่งสมมานาน เช่น ฐานภาษีซ้ำซ้อนกับภาษีเงินได้, จัดเก็บในอัตราภาษีสูง และดุลยพินิจในการประเมินค่อนข้างสูง รวมถึงราคาปานกลางไม่มีการปรับมาเป็นเวลานาน มีการยกเว้นลดหย่อนจำนวนมาก จึงนำไปสู่การปฏิรูปโครงสร้างระบบภาษีให้มีความทันสมัยเช่นเดียวกับนานาประเทศ และแก้ไขปัญหาโครงสร้างภาษีเดิม และมีวัตถุประสงค์ดังนี้</a:t>
            </a:r>
          </a:p>
          <a:p>
            <a:pPr algn="ctr"/>
            <a:endParaRPr lang="th-TH" b="1" dirty="0">
              <a:solidFill>
                <a:srgbClr val="0000FF"/>
              </a:solidFill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- เพิ่มความเป็นอิสระและเพิ่มประสิทธิภาพการจัดเก็บภาษีให้องค์กรปกครองส่วนท้องถิ่น (</a:t>
            </a:r>
            <a:r>
              <a:rPr lang="th-TH" b="1" dirty="0" err="1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อปท</a:t>
            </a:r>
            <a:r>
              <a:rPr lang="th-TH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.)</a:t>
            </a:r>
          </a:p>
          <a:p>
            <a:pPr algn="ctr"/>
            <a:r>
              <a:rPr lang="th-TH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- สร้างความเข้มแข็งและโปร่งใสในการบริหารการคลังของ </a:t>
            </a:r>
            <a:r>
              <a:rPr lang="th-TH" b="1" dirty="0" err="1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อปท</a:t>
            </a:r>
            <a:r>
              <a:rPr lang="th-TH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.</a:t>
            </a:r>
          </a:p>
          <a:p>
            <a:pPr algn="ctr"/>
            <a:r>
              <a:rPr lang="th-TH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- ช่วยให้ท้องถิ่นมีงบประมาณเพียงพอในการพัฒนาพื้นที่ให้เกิดความเจริญในระยะยาว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2" y="26064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07504" y="116632"/>
            <a:ext cx="8928992" cy="666936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ประเภทที่ดินและสิ่งปลูกสร้าง</a:t>
            </a:r>
          </a:p>
          <a:p>
            <a:pPr algn="ctr"/>
            <a:endParaRPr lang="th-TH" sz="2400" b="1" dirty="0">
              <a:solidFill>
                <a:srgbClr val="0000FF"/>
              </a:solidFill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24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การจัดเก็บภาษีที่ดินและสิ่งปลูกสร้างนั้น ขึ้นอยู่กับการเข้าทำประโยชน์บนที่ดิน โดยแบ่งประเภทออกเป็นที่ดินใช้ประโยชน์ และไม่ได้ใช้ประโยชน์ ดังนี้</a:t>
            </a:r>
          </a:p>
          <a:p>
            <a:pPr algn="ctr"/>
            <a:endParaRPr lang="th-TH" sz="2400" b="1" dirty="0">
              <a:solidFill>
                <a:srgbClr val="0000FF"/>
              </a:solidFill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24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ที่อยู่อาศัย</a:t>
            </a:r>
          </a:p>
          <a:p>
            <a:pPr algn="ctr"/>
            <a:r>
              <a:rPr lang="th-TH" sz="24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ถือเป็นที่ดินใช้ประโยชน์ ผู้เสียภาษีคือเจ้าของบ้านหลังหลักคือผู้ที่มีชื่อบนโฉนดและทะเบียนบ้าน โดยไม่จำเป็นต้องเป็นเจ้าบ้าน ส่วนบ้านหลังอื่นๆ ใช้ชื่อเจ้าของบ้านที่มีชื่อในโฉนด แต่ไม่มีชื่อในทะเบียนบ้านก็ได้</a:t>
            </a:r>
          </a:p>
          <a:p>
            <a:pPr algn="ctr"/>
            <a:endParaRPr lang="th-TH" sz="2400" b="1" dirty="0">
              <a:solidFill>
                <a:srgbClr val="0000FF"/>
              </a:solidFill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24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ที่อยู่อาศัยสำหรับใช้ประโยชน์อื่นๆ</a:t>
            </a:r>
          </a:p>
          <a:p>
            <a:pPr algn="ctr"/>
            <a:r>
              <a:rPr lang="th-TH" sz="24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กรณีเป็นอาคารที่ใช้ประโยชน์อื่นๆ ได้แก่ พาณิชยก</a:t>
            </a:r>
            <a:r>
              <a:rPr lang="th-TH" sz="2400" b="1" dirty="0" err="1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รรม</a:t>
            </a:r>
            <a:r>
              <a:rPr lang="th-TH" sz="24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, อุตสาหกรรม, อาคารสำนักงาน, โรงแรม, ร้านอาหาร ฯลฯ</a:t>
            </a:r>
          </a:p>
          <a:p>
            <a:pPr algn="ctr"/>
            <a:endParaRPr lang="th-TH" sz="2400" b="1" dirty="0">
              <a:solidFill>
                <a:srgbClr val="0000FF"/>
              </a:solidFill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24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ที่ดินรกร้าง ไม่ได้ใช้ประโยชน์</a:t>
            </a:r>
          </a:p>
          <a:p>
            <a:pPr algn="ctr"/>
            <a:r>
              <a:rPr lang="th-TH" sz="24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กรณีเป็นที่ดินที่ทิ้งรกร้างว่างเปล่า ไม่ได้ใช้ทำประโยชน์ในปีก่อนหน้า ยกเว้นว่าจะมีกฎหมายห้ามหรือให้ทิ้งไว้เพื่อการเกษตร หรือปล่อยไว้เพื่อใช้ในการพัฒนาโครงการ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91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ที่ดินเกษตรกรรม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มูลค่า 0-75 ล้านบาท อัตราภาษี 0.01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มูลค่า 75-100 ล้านบาท อัตราภาษี 0.03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มูลค่า 100-500 ล้านบาท อัตราภาษี 0.05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มูลค่า 500-1,000 ล้านบาท อัตราภาษี 0.07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มูลค่า 1,000 ล้านบาทขึ้นไป อัตราภาษี 0.01</a:t>
            </a:r>
          </a:p>
          <a:p>
            <a:pPr algn="ctr"/>
            <a:endParaRPr lang="th-TH" sz="3200" b="1" dirty="0">
              <a:solidFill>
                <a:srgbClr val="0000FF"/>
              </a:solidFill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บุคคลธรรมดาได้รับยกเว้น </a:t>
            </a:r>
            <a:r>
              <a:rPr lang="th-TH" sz="3200" b="1" dirty="0" err="1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อปท</a:t>
            </a:r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. ละไม่เกิน 50 ล้านบาท และมีภาระภาษีดังนี้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มูลค่า 50 ล้านบาท ค่าภาษี 0 บาท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มูลค่า 100 ล้านบาท ค่าภาษี 5,000 บาท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Mali Grade 6" pitchFamily="2" charset="-34"/>
                <a:cs typeface="TH Mali Grade 6" pitchFamily="2" charset="-34"/>
              </a:rPr>
              <a:t>มูลค่า 200 ล้านบาท ค่าภาษี 40,000 บาท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491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9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79512" y="116632"/>
            <a:ext cx="8856984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บ้านหลังหลัก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มูลค่า 0-10 ล้านบาท ได้รับการยกเว้นภาษี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10-50 ล้านบาท อัตราภาษี 0.02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50-75 ล้านบาท อัตราภาษี 0.03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75-100 ล้านบาท อัตราภาษี 0.05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100 ล้านบาทขึ้นไป อัตราภาษี 0.1</a:t>
            </a:r>
          </a:p>
          <a:p>
            <a:pPr algn="ctr"/>
            <a:endParaRPr lang="th-TH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บ้านหลังหลัก และที่ดิน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มูลค่า 0-10 ล้านบาท ได้รับการยกเว้นภาษี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10-50 ล้านบาท ได้รับการยกเว้นภาษี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50-75 ล้านบาท อัตราภาษี 0.03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75-100 ล้านบาท อัตราภาษี 0.05</a:t>
            </a:r>
          </a:p>
          <a:p>
            <a:pPr algn="ctr"/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100 ล้านบาทขึ้นไป อัตราภาษี 0.1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2" y="25491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1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11966" y="116632"/>
            <a:ext cx="8928992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บ้านหลังอื่นๆ</a:t>
            </a:r>
          </a:p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มูลค่า 0-10 ล้านบาท อัตราภาษี 0.02</a:t>
            </a:r>
          </a:p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10-50 ล้านบาท อัตราภาษี 0.02</a:t>
            </a:r>
          </a:p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50-75 ล้านบาท อัตราภาษี 0.03</a:t>
            </a:r>
          </a:p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75-100 ล้านบาท อัตราภาษี 0.05</a:t>
            </a:r>
          </a:p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100 ล้านบาทขึ้นไป อัตราภาษี 0.1</a:t>
            </a:r>
          </a:p>
          <a:p>
            <a:pPr algn="ctr"/>
            <a:endParaRPr lang="th-TH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ภาระภาษี บ้านหลังหลัก</a:t>
            </a:r>
          </a:p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มูลค่า 50 ล้านบาท ภาระภาษี 0 บาท</a:t>
            </a:r>
          </a:p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100 ล้านบาท ภาระภาษี 20,000 บาท</a:t>
            </a:r>
          </a:p>
          <a:p>
            <a:pPr algn="ctr"/>
            <a:r>
              <a:rPr lang="th-TH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200 ล้านบาท ภาระภาษี 120,000 บาท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ภาระภาษี บ้านหลังอื่นๆ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มูลค่า 50 ล้านบาท ภาระภาษี 10,000 บาท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100 ล้านบาท ภาระภาษี 30,000 บาท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200 ล้านบาท ภาระภาษี 130,000 บาท</a:t>
            </a:r>
          </a:p>
          <a:p>
            <a:pPr algn="ctr"/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อัตราภาษีที่รกร้างว่างเปล่าและอื่นๆ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มูลค่า 0-50 ล้านบาท อัตราภาษี 0.3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50-200 ล้านบาท อัตราภาษี 0.4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200-1,000 ล้านบาท อัตราภาษี 0.5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1,000-5,000 ล้านบาท อัตราภาษี 0.6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5,000 ล้านบาทขึ้นไป อัตราภาษี 0.7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ภาระภาษี ที่รกร้างว่างเปล่าและอื่นๆ</a:t>
            </a:r>
          </a:p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มูลค่า 50 ล้านบาท ภาระภาษี 150,000 บาท</a:t>
            </a:r>
          </a:p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100 ล้านบาท ภาระภาษี 350,000 บาท</a:t>
            </a:r>
          </a:p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200 ล้านบาท ภาระภาษี 750,000 บาท</a:t>
            </a:r>
          </a:p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1,000 ล้านบาท ภาระภาษี 4,750,000 บาท</a:t>
            </a:r>
          </a:p>
          <a:p>
            <a:pPr algn="ctr"/>
            <a:endParaRPr lang="th-TH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Mali Grade 6" pitchFamily="2" charset="-34"/>
                <a:cs typeface="TH Mali Grade 6" pitchFamily="2" charset="-34"/>
              </a:rPr>
              <a:t>**ที่รกร้างว่างเปล่าเพิ่มอัตรา 0.3% ทุกปี แต่อัตราภาษีรวมไม่เกิน 3%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5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993</Words>
  <Application>Microsoft Office PowerPoint</Application>
  <PresentationFormat>นำเสนอทางหน้าจอ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22</cp:revision>
  <dcterms:created xsi:type="dcterms:W3CDTF">2021-08-04T03:11:42Z</dcterms:created>
  <dcterms:modified xsi:type="dcterms:W3CDTF">2021-10-20T03:10:16Z</dcterms:modified>
</cp:coreProperties>
</file>